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14.svg" ContentType="image/svg+xml"/>
  <Override PartName="/ppt/media/image17.svg" ContentType="image/svg+xml"/>
  <Override PartName="/ppt/media/image3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6858000" cy="9144000"/>
  <p:embeddedFontLst>
    <p:embeddedFont>
      <p:font typeface="Canva Sans" panose="020B0503030501040103"/>
      <p:regular r:id="rId34"/>
    </p:embeddedFont>
    <p:embeddedFont>
      <p:font typeface="Impact" panose="020B0806030902050204"/>
      <p:regular r:id="rId35"/>
    </p:embeddedFont>
    <p:embeddedFont>
      <p:font typeface="Oswald Bold" panose="00000800000000000000"/>
      <p:bold r:id="rId36"/>
    </p:embeddedFont>
    <p:embeddedFont>
      <p:font typeface="Canva Sans Bold" panose="020B0803030501040103"/>
      <p:bold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8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9.jpe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6323711" y="5584506"/>
            <a:ext cx="24629164" cy="5047079"/>
            <a:chOff x="0" y="0"/>
            <a:chExt cx="6486693" cy="13292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86694" cy="1329272"/>
            </a:xfrm>
            <a:custGeom>
              <a:avLst/>
              <a:gdLst/>
              <a:ahLst/>
              <a:cxnLst/>
              <a:rect l="l" t="t" r="r" b="b"/>
              <a:pathLst>
                <a:path w="6486694" h="1329272">
                  <a:moveTo>
                    <a:pt x="0" y="0"/>
                  </a:moveTo>
                  <a:lnTo>
                    <a:pt x="6486694" y="0"/>
                  </a:lnTo>
                  <a:lnTo>
                    <a:pt x="6486694" y="1329272"/>
                  </a:lnTo>
                  <a:lnTo>
                    <a:pt x="0" y="1329272"/>
                  </a:ln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486693" cy="1367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737536" y="-95665"/>
            <a:ext cx="10037969" cy="10606407"/>
            <a:chOff x="0" y="0"/>
            <a:chExt cx="13383959" cy="1414187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36866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9444022" y="1408601"/>
            <a:ext cx="8843978" cy="39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sz="10995" b="1" i="1" spc="-43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HOW TO DEAL WITH</a:t>
            </a:r>
            <a:endParaRPr lang="en-US" sz="10995" b="1" i="1" spc="-43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1714" y="5235791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211310" y="1275425"/>
          <a:ext cx="12234245" cy="7736152"/>
        </p:xfrm>
        <a:graphic>
          <a:graphicData uri="http://schemas.openxmlformats.org/drawingml/2006/table">
            <a:tbl>
              <a:tblPr/>
              <a:tblGrid>
                <a:gridCol w="5976848"/>
                <a:gridCol w="6257396"/>
              </a:tblGrid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20,400 * 5.5% = 1,112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20,400 +  1,112 = 21,522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604" y="8281671"/>
            <a:ext cx="937496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21,522 / 12 = 1,793.5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680609" y="4576343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231775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47065" y="1752041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11,500 - 8,733.37 = 2, 186.67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21819" y="2972511"/>
            <a:ext cx="14387025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2, 186.67  - 496 (SF) = 1,690.67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08005" y="2783427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10,000 + 1,600 = 11,60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677" y="4940196"/>
            <a:ext cx="10421653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PARTIAL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90198" y="7126499"/>
            <a:ext cx="275643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9,380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9243" r="7584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06835" y="6702157"/>
            <a:ext cx="4635573" cy="3584843"/>
          </a:xfrm>
          <a:custGeom>
            <a:avLst/>
            <a:gdLst/>
            <a:ahLst/>
            <a:cxnLst/>
            <a:rect l="l" t="t" r="r" b="b"/>
            <a:pathLst>
              <a:path w="4635573" h="3584843">
                <a:moveTo>
                  <a:pt x="0" y="0"/>
                </a:moveTo>
                <a:lnTo>
                  <a:pt x="4635573" y="0"/>
                </a:lnTo>
                <a:lnTo>
                  <a:pt x="4635573" y="3584843"/>
                </a:lnTo>
                <a:lnTo>
                  <a:pt x="0" y="358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14017" y="1670998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23476" y="2836824"/>
            <a:ext cx="12481238" cy="386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5"/>
              </a:lnSpc>
            </a:pPr>
            <a:r>
              <a:rPr lang="en-US" sz="12025" b="1" i="1" spc="-480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EFFECT ANALYSIS</a:t>
            </a:r>
            <a:endParaRPr lang="en-US" sz="12025" b="1" i="1" spc="-480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-262434" y="-187103"/>
            <a:ext cx="3020832" cy="2835806"/>
          </a:xfrm>
          <a:custGeom>
            <a:avLst/>
            <a:gdLst/>
            <a:ahLst/>
            <a:cxnLst/>
            <a:rect l="l" t="t" r="r" b="b"/>
            <a:pathLst>
              <a:path w="3020832" h="2835806">
                <a:moveTo>
                  <a:pt x="3020832" y="2835806"/>
                </a:moveTo>
                <a:lnTo>
                  <a:pt x="0" y="2835806"/>
                </a:lnTo>
                <a:lnTo>
                  <a:pt x="0" y="0"/>
                </a:lnTo>
                <a:lnTo>
                  <a:pt x="3020832" y="0"/>
                </a:lnTo>
                <a:lnTo>
                  <a:pt x="3020832" y="283580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38979" y="2952009"/>
            <a:ext cx="11501139" cy="414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Retirees can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obtain cash quickly for emergencies, medical expenses, home repairs, famliy support.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6436353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CFCFC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ACCESS TO IMMEDIATE FUNDS </a:t>
            </a:r>
            <a:endParaRPr lang="en-US" sz="6100" b="1">
              <a:solidFill>
                <a:srgbClr val="FCFCFC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303446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-6525375">
            <a:off x="567360" y="2629569"/>
            <a:ext cx="2360991" cy="2352838"/>
            <a:chOff x="0" y="0"/>
            <a:chExt cx="3147988" cy="3137118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412311" y="398655"/>
              <a:ext cx="2303543" cy="2339809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39098" y="39244"/>
              <a:ext cx="3069792" cy="3058629"/>
            </a:xfrm>
            <a:custGeom>
              <a:avLst/>
              <a:gdLst/>
              <a:ahLst/>
              <a:cxnLst/>
              <a:rect l="l" t="t" r="r" b="b"/>
              <a:pathLst>
                <a:path w="3069792" h="3058629">
                  <a:moveTo>
                    <a:pt x="0" y="0"/>
                  </a:moveTo>
                  <a:lnTo>
                    <a:pt x="3069792" y="0"/>
                  </a:lnTo>
                  <a:lnTo>
                    <a:pt x="3069792" y="3058629"/>
                  </a:lnTo>
                  <a:lnTo>
                    <a:pt x="0" y="305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842599" y="346255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738979" y="2952009"/>
            <a:ext cx="11501139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Pension-backed loans are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often easier to qualify for than personal loans.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NO NEED FOR TRADITIONAL CREDIT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53918" y="5546013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4539943">
            <a:off x="569923" y="5143500"/>
            <a:ext cx="2356212" cy="2348076"/>
            <a:chOff x="0" y="0"/>
            <a:chExt cx="3141616" cy="313076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411476" y="397848"/>
              <a:ext cx="2298881" cy="2335073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39019" y="39165"/>
              <a:ext cx="3063578" cy="3052438"/>
            </a:xfrm>
            <a:custGeom>
              <a:avLst/>
              <a:gdLst/>
              <a:ahLst/>
              <a:cxnLst/>
              <a:rect l="l" t="t" r="r" b="b"/>
              <a:pathLst>
                <a:path w="3063578" h="3052438">
                  <a:moveTo>
                    <a:pt x="0" y="0"/>
                  </a:moveTo>
                  <a:lnTo>
                    <a:pt x="3063578" y="0"/>
                  </a:lnTo>
                  <a:lnTo>
                    <a:pt x="3063578" y="3052438"/>
                  </a:lnTo>
                  <a:lnTo>
                    <a:pt x="0" y="30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42599" y="602814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 income is usually 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teady and predictable, reducing default for lenders and providing stable repayment terms for borrowers.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PREDICTABLE REPAYMENT SOURCE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2344" y="792798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5018810">
            <a:off x="609642" y="7430009"/>
            <a:ext cx="2356048" cy="2347912"/>
            <a:chOff x="0" y="0"/>
            <a:chExt cx="3141397" cy="313055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411448" y="397820"/>
              <a:ext cx="2298721" cy="2334910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39016" y="39162"/>
              <a:ext cx="3063365" cy="3052226"/>
            </a:xfrm>
            <a:custGeom>
              <a:avLst/>
              <a:gdLst/>
              <a:ahLst/>
              <a:cxnLst/>
              <a:rect l="l" t="t" r="r" b="b"/>
              <a:pathLst>
                <a:path w="3063365" h="3052226">
                  <a:moveTo>
                    <a:pt x="0" y="0"/>
                  </a:moveTo>
                  <a:lnTo>
                    <a:pt x="3063365" y="0"/>
                  </a:lnTo>
                  <a:lnTo>
                    <a:pt x="3063365" y="3052226"/>
                  </a:lnTo>
                  <a:lnTo>
                    <a:pt x="0" y="305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1874808">
            <a:off x="913302" y="5600884"/>
            <a:ext cx="1438275" cy="1433309"/>
            <a:chOff x="0" y="0"/>
            <a:chExt cx="1917700" cy="191107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36534" y="607577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63185" y="826529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Borrowers may us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e loan to improved their standard of living, fund a small business, or travel, enhancing retirement enjoyment.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58384" y="918933"/>
            <a:ext cx="8862329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IMPROVED QUALITY OF LIFE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13" r="18413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374699"/>
            <a:ext cx="11945096" cy="356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IDENTIFICATION OF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PROBLEMS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0"/>
            <a:ext cx="2849431" cy="2674904"/>
          </a:xfrm>
          <a:custGeom>
            <a:avLst/>
            <a:gdLst/>
            <a:ahLst/>
            <a:cxnLst/>
            <a:rect l="l" t="t" r="r" b="b"/>
            <a:pathLst>
              <a:path w="2849431" h="2674904">
                <a:moveTo>
                  <a:pt x="2849431" y="2674904"/>
                </a:moveTo>
                <a:lnTo>
                  <a:pt x="0" y="2674904"/>
                </a:lnTo>
                <a:lnTo>
                  <a:pt x="0" y="0"/>
                </a:lnTo>
                <a:lnTo>
                  <a:pt x="2849431" y="0"/>
                </a:lnTo>
                <a:lnTo>
                  <a:pt x="2849431" y="26749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16597" y="6941706"/>
            <a:ext cx="4325811" cy="3345294"/>
          </a:xfrm>
          <a:custGeom>
            <a:avLst/>
            <a:gdLst/>
            <a:ahLst/>
            <a:cxnLst/>
            <a:rect l="l" t="t" r="r" b="b"/>
            <a:pathLst>
              <a:path w="4325811" h="3345294">
                <a:moveTo>
                  <a:pt x="0" y="0"/>
                </a:moveTo>
                <a:lnTo>
                  <a:pt x="4325811" y="0"/>
                </a:lnTo>
                <a:lnTo>
                  <a:pt x="4325811" y="3345294"/>
                </a:lnTo>
                <a:lnTo>
                  <a:pt x="0" y="3345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555849" y="3280283"/>
            <a:ext cx="28292461" cy="10478330"/>
            <a:chOff x="0" y="0"/>
            <a:chExt cx="7451512" cy="2759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51513" cy="2759725"/>
            </a:xfrm>
            <a:custGeom>
              <a:avLst/>
              <a:gdLst/>
              <a:ahLst/>
              <a:cxnLst/>
              <a:rect l="l" t="t" r="r" b="b"/>
              <a:pathLst>
                <a:path w="7451513" h="2759725">
                  <a:moveTo>
                    <a:pt x="0" y="0"/>
                  </a:moveTo>
                  <a:lnTo>
                    <a:pt x="7451513" y="0"/>
                  </a:lnTo>
                  <a:lnTo>
                    <a:pt x="7451513" y="2759725"/>
                  </a:lnTo>
                  <a:lnTo>
                    <a:pt x="0" y="275972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51512" cy="279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131788" y="-1230141"/>
            <a:ext cx="8831438" cy="13403216"/>
            <a:chOff x="0" y="0"/>
            <a:chExt cx="2325976" cy="3530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5975" cy="3530065"/>
            </a:xfrm>
            <a:custGeom>
              <a:avLst/>
              <a:gdLst/>
              <a:ahLst/>
              <a:cxnLst/>
              <a:rect l="l" t="t" r="r" b="b"/>
              <a:pathLst>
                <a:path w="2325975" h="3530065">
                  <a:moveTo>
                    <a:pt x="0" y="0"/>
                  </a:moveTo>
                  <a:lnTo>
                    <a:pt x="2325975" y="0"/>
                  </a:lnTo>
                  <a:lnTo>
                    <a:pt x="2325975" y="3530065"/>
                  </a:lnTo>
                  <a:lnTo>
                    <a:pt x="0" y="3530065"/>
                  </a:lnTo>
                  <a:close/>
                </a:path>
              </a:pathLst>
            </a:custGeom>
            <a:solidFill>
              <a:srgbClr val="428CE2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5976" cy="356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2434" y="-406901"/>
            <a:ext cx="18674254" cy="13235377"/>
          </a:xfrm>
          <a:custGeom>
            <a:avLst/>
            <a:gdLst/>
            <a:ahLst/>
            <a:cxnLst/>
            <a:rect l="l" t="t" r="r" b="b"/>
            <a:pathLst>
              <a:path w="18674254" h="13235377">
                <a:moveTo>
                  <a:pt x="0" y="0"/>
                </a:moveTo>
                <a:lnTo>
                  <a:pt x="18674254" y="0"/>
                </a:lnTo>
                <a:lnTo>
                  <a:pt x="18674254" y="13235377"/>
                </a:lnTo>
                <a:lnTo>
                  <a:pt x="0" y="1323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931" y="3593599"/>
            <a:ext cx="17180335" cy="61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To effectively compete, focus on y</a:t>
            </a: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our capabilities, understand your customers, and differentiate your services. Do not get mired down in comparing yourself to competition; instead, focus on client demands and constant progress. </a:t>
            </a:r>
            <a:endParaRPr lang="en-US" sz="58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194717" y="-737963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91766" y="654651"/>
            <a:ext cx="13504468" cy="291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95"/>
              </a:lnSpc>
            </a:pPr>
            <a:r>
              <a:rPr lang="en-US" sz="19785" spc="-197">
                <a:solidFill>
                  <a:srgbClr val="428CE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INTRODUCTION</a:t>
            </a:r>
            <a:endParaRPr lang="en-US" sz="19785" spc="-197">
              <a:solidFill>
                <a:srgbClr val="428CE2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332764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74872" y="3050978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4829361">
            <a:off x="719491" y="2545629"/>
            <a:ext cx="2352675" cy="2344551"/>
            <a:chOff x="0" y="0"/>
            <a:chExt cx="3136900" cy="312606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990398" y="340540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90674" y="5780717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8657307">
            <a:off x="719491" y="5325307"/>
            <a:ext cx="2352675" cy="2344551"/>
            <a:chOff x="0" y="0"/>
            <a:chExt cx="3136900" cy="312606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03525" y="619959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11664" y="8125332"/>
            <a:ext cx="3894150" cy="1543050"/>
            <a:chOff x="0" y="0"/>
            <a:chExt cx="102562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368955" y="8123866"/>
            <a:ext cx="14868594" cy="1543050"/>
            <a:chOff x="0" y="0"/>
            <a:chExt cx="391600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647527" y="7724581"/>
            <a:ext cx="2352675" cy="2344551"/>
            <a:chOff x="0" y="0"/>
            <a:chExt cx="3136900" cy="3126068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-7342958">
            <a:off x="1020759" y="5780928"/>
            <a:ext cx="1438275" cy="1433309"/>
            <a:chOff x="0" y="0"/>
            <a:chExt cx="1917700" cy="1911078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7" name="Freeform 37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Freeform 4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42599" y="6278774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9" name="Group 49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19392" y="859376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876468" y="8125454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Atm L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ost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472" r="18472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-262434" y="-187103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43832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83276" y="0"/>
                </a:lnTo>
                <a:lnTo>
                  <a:pt x="4383276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21546" y="6172200"/>
            <a:ext cx="5320862" cy="4114800"/>
          </a:xfrm>
          <a:custGeom>
            <a:avLst/>
            <a:gdLst/>
            <a:ahLst/>
            <a:cxnLst/>
            <a:rect l="l" t="t" r="r" b="b"/>
            <a:pathLst>
              <a:path w="5320862" h="4114800">
                <a:moveTo>
                  <a:pt x="0" y="0"/>
                </a:moveTo>
                <a:lnTo>
                  <a:pt x="5320862" y="0"/>
                </a:lnTo>
                <a:lnTo>
                  <a:pt x="5320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8978" y="4261174"/>
            <a:ext cx="12237693" cy="156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8980" b="1" i="1" spc="-35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RESOLUTIONS</a:t>
            </a:r>
            <a:endParaRPr lang="en-US" sz="8980" b="1" i="1" spc="-35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32755" y="536797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-2232417">
            <a:off x="0" y="-290676"/>
            <a:ext cx="3806877" cy="3809170"/>
            <a:chOff x="0" y="0"/>
            <a:chExt cx="5075836" cy="5078893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1327719" y="1434045"/>
              <a:ext cx="2431165" cy="2258457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715134" y="723291"/>
              <a:ext cx="3645569" cy="3632312"/>
            </a:xfrm>
            <a:custGeom>
              <a:avLst/>
              <a:gdLst/>
              <a:ahLst/>
              <a:cxnLst/>
              <a:rect l="l" t="t" r="r" b="b"/>
              <a:pathLst>
                <a:path w="3645569" h="3632312">
                  <a:moveTo>
                    <a:pt x="0" y="0"/>
                  </a:moveTo>
                  <a:lnTo>
                    <a:pt x="3645568" y="0"/>
                  </a:lnTo>
                  <a:lnTo>
                    <a:pt x="3645568" y="3632312"/>
                  </a:lnTo>
                  <a:lnTo>
                    <a:pt x="0" y="363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26686" y="1190625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68955" y="114639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227269">
            <a:off x="1112979" y="3659664"/>
            <a:ext cx="1438275" cy="1433309"/>
            <a:chOff x="0" y="0"/>
            <a:chExt cx="1917700" cy="191107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80161" y="3525547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7514221">
            <a:off x="0" y="2686265"/>
            <a:ext cx="3800475" cy="3802764"/>
            <a:chOff x="0" y="0"/>
            <a:chExt cx="5067300" cy="5070352"/>
          </a:xfrm>
        </p:grpSpPr>
        <p:grpSp>
          <p:nvGrpSpPr>
            <p:cNvPr id="31" name="Group 31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93324" y="4180298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474805" y="6934704"/>
            <a:ext cx="3894150" cy="2124200"/>
            <a:chOff x="0" y="0"/>
            <a:chExt cx="1025620" cy="559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9" name="Group 1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5529070" y="6934704"/>
            <a:ext cx="14868594" cy="2144713"/>
            <a:chOff x="0" y="0"/>
            <a:chExt cx="3916008" cy="5648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7514221">
            <a:off x="985191" y="3884564"/>
            <a:ext cx="1524000" cy="1524918"/>
            <a:chOff x="0" y="0"/>
            <a:chExt cx="2032000" cy="2033224"/>
          </a:xfrm>
        </p:grpSpPr>
        <p:grpSp>
          <p:nvGrpSpPr>
            <p:cNvPr id="29" name="Group 2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41760" y="4425950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41760" y="7021589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39" name="Group 39"/>
          <p:cNvGrpSpPr/>
          <p:nvPr/>
        </p:nvGrpSpPr>
        <p:grpSpPr>
          <a:xfrm rot="846012">
            <a:off x="163751" y="6073008"/>
            <a:ext cx="3800475" cy="3802764"/>
            <a:chOff x="0" y="0"/>
            <a:chExt cx="5067300" cy="5070352"/>
          </a:xfrm>
        </p:grpSpPr>
        <p:grpSp>
          <p:nvGrpSpPr>
            <p:cNvPr id="40" name="Group 40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Freeform 43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1158558" y="7596776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597719" y="7121478"/>
            <a:ext cx="12094474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Look for patterns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theme in the data to identify common problems under unmet needs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7332" y="3781608"/>
            <a:ext cx="15118997" cy="352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5"/>
              </a:lnSpc>
            </a:pPr>
            <a:r>
              <a:rPr lang="en-US" sz="26430" spc="-264">
                <a:solidFill>
                  <a:srgbClr val="418CE3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THANK YOU!</a:t>
            </a:r>
            <a:endParaRPr lang="en-US" sz="26430" spc="-264">
              <a:solidFill>
                <a:srgbClr val="418CE3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94717" y="-737963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6009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8,733.37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WITHOUT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194717" y="-737963"/>
            <a:ext cx="22293067" cy="14053566"/>
            <a:chOff x="0" y="0"/>
            <a:chExt cx="29724089" cy="18738088"/>
          </a:xfrm>
        </p:grpSpPr>
        <p:sp>
          <p:nvSpPr>
            <p:cNvPr id="6" name="Freeform 6"/>
            <p:cNvSpPr/>
            <p:nvPr/>
          </p:nvSpPr>
          <p:spPr>
            <a:xfrm>
              <a:off x="3223552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62956" cy="5486400"/>
            </a:xfrm>
            <a:custGeom>
              <a:avLst/>
              <a:gdLst/>
              <a:ahLst/>
              <a:cxnLst/>
              <a:rect l="l" t="t" r="r" b="b"/>
              <a:pathLst>
                <a:path w="5362956" h="5486400">
                  <a:moveTo>
                    <a:pt x="0" y="0"/>
                  </a:moveTo>
                  <a:lnTo>
                    <a:pt x="5362956" y="0"/>
                  </a:lnTo>
                  <a:lnTo>
                    <a:pt x="53629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2458654" y="11234564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3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3" y="3516837"/>
                  </a:lnTo>
                  <a:lnTo>
                    <a:pt x="351830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7977" y="1156420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44885" y="2559272"/>
            <a:ext cx="833005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 * 12 = 16,800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32866" y="4528497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CLI = 16,800 * 5% = 840 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150" y="6489912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CASH OUT : 16,800 * 5.5% =  15,960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* 5.5% = 924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+ 924 = 17724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2598" y="8281671"/>
            <a:ext cx="812350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17724 / 12 = 1477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262434" y="0"/>
            <a:ext cx="19875403" cy="14053566"/>
          </a:xfrm>
          <a:custGeom>
            <a:avLst/>
            <a:gdLst/>
            <a:ahLst/>
            <a:cxnLst/>
            <a:rect l="l" t="t" r="r" b="b"/>
            <a:pathLst>
              <a:path w="19875403" h="14053566">
                <a:moveTo>
                  <a:pt x="0" y="0"/>
                </a:moveTo>
                <a:lnTo>
                  <a:pt x="19875404" y="0"/>
                </a:lnTo>
                <a:lnTo>
                  <a:pt x="19875404" y="14053566"/>
                </a:lnTo>
                <a:lnTo>
                  <a:pt x="0" y="1405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5649273" y="7687960"/>
            <a:ext cx="2638727" cy="2637627"/>
          </a:xfrm>
          <a:custGeom>
            <a:avLst/>
            <a:gdLst/>
            <a:ahLst/>
            <a:cxnLst/>
            <a:rect l="l" t="t" r="r" b="b"/>
            <a:pathLst>
              <a:path w="2638727" h="2637627">
                <a:moveTo>
                  <a:pt x="2638727" y="0"/>
                </a:moveTo>
                <a:lnTo>
                  <a:pt x="0" y="0"/>
                </a:lnTo>
                <a:lnTo>
                  <a:pt x="0" y="2637627"/>
                </a:lnTo>
                <a:lnTo>
                  <a:pt x="2638727" y="2637627"/>
                </a:lnTo>
                <a:lnTo>
                  <a:pt x="2638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990198" y="5107199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01679" y="3007737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13,200 - 11,013.33 = 2, 766.33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496177" y="3324225"/>
          <a:ext cx="11295646" cy="3638550"/>
        </p:xfrm>
        <a:graphic>
          <a:graphicData uri="http://schemas.openxmlformats.org/drawingml/2006/table">
            <a:tbl>
              <a:tblPr/>
              <a:tblGrid>
                <a:gridCol w="5647823"/>
                <a:gridCol w="5647823"/>
              </a:tblGrid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SSS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15, 960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APC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2,700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4485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2,422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20,393.33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262434" y="0"/>
            <a:ext cx="19875403" cy="14053566"/>
            <a:chOff x="0" y="0"/>
            <a:chExt cx="26500537" cy="18738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0537" cy="18738088"/>
            </a:xfrm>
            <a:custGeom>
              <a:avLst/>
              <a:gdLst/>
              <a:ahLst/>
              <a:cxnLst/>
              <a:rect l="l" t="t" r="r" b="b"/>
              <a:pathLst>
                <a:path w="26500537" h="18738088">
                  <a:moveTo>
                    <a:pt x="0" y="0"/>
                  </a:moveTo>
                  <a:lnTo>
                    <a:pt x="26500537" y="0"/>
                  </a:lnTo>
                  <a:lnTo>
                    <a:pt x="26500537" y="18738088"/>
                  </a:lnTo>
                  <a:lnTo>
                    <a:pt x="0" y="187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21215609" y="10250613"/>
              <a:ext cx="3518302" cy="3516836"/>
            </a:xfrm>
            <a:custGeom>
              <a:avLst/>
              <a:gdLst/>
              <a:ahLst/>
              <a:cxnLst/>
              <a:rect l="l" t="t" r="r" b="b"/>
              <a:pathLst>
                <a:path w="3518302" h="3516836">
                  <a:moveTo>
                    <a:pt x="3518302" y="0"/>
                  </a:moveTo>
                  <a:lnTo>
                    <a:pt x="0" y="0"/>
                  </a:lnTo>
                  <a:lnTo>
                    <a:pt x="0" y="3516837"/>
                  </a:lnTo>
                  <a:lnTo>
                    <a:pt x="3518302" y="3516837"/>
                  </a:lnTo>
                  <a:lnTo>
                    <a:pt x="35183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448045" y="102870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67977" y="563003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3634" y="2823125"/>
            <a:ext cx="1090553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= 1,700 * 12 = 20,400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0801" y="5452832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5% = 1,020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9927" y="8450891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5.5% =  19,380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085" y="1439189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LOAN AMOUNT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8543" y="4163782"/>
            <a:ext cx="20276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CLI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08543" y="6756298"/>
            <a:ext cx="6168009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CASH OUT 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2379</Words>
  <Application>WPS Presentation</Application>
  <PresentationFormat>On-screen Show (4:3)</PresentationFormat>
  <Paragraphs>337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Canva Sans</vt:lpstr>
      <vt:lpstr>Heading Now 91-98 Bold Italics</vt:lpstr>
      <vt:lpstr>Heading Now 11-18 Bold Italics</vt:lpstr>
      <vt:lpstr>Helvetica Now</vt:lpstr>
      <vt:lpstr>Impact</vt:lpstr>
      <vt:lpstr>Helvetica Now Bold</vt:lpstr>
      <vt:lpstr>Oswald Bold</vt:lpstr>
      <vt:lpstr>Canva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Unknown</cp:lastModifiedBy>
  <cp:revision>2</cp:revision>
  <dcterms:created xsi:type="dcterms:W3CDTF">2006-08-16T00:00:00Z</dcterms:created>
  <dcterms:modified xsi:type="dcterms:W3CDTF">2025-05-25T10:03:31Z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E175A80197F54586BFF2063CE2C3BD9C_12</vt:lpwstr>
  </property>
  <property fmtid="{D5CDD505-2E9C-101B-9397-08002B2CF9AE}" pid="3" name="KSOProductBuildVer">
    <vt:lpwstr>1033-12.2.0.21179</vt:lpwstr>
  </property>
</Properties>
</file>